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7"/>
  </p:notesMasterIdLst>
  <p:sldIdLst>
    <p:sldId id="256" r:id="rId2"/>
    <p:sldId id="257" r:id="rId3"/>
    <p:sldId id="260"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144" autoAdjust="0"/>
  </p:normalViewPr>
  <p:slideViewPr>
    <p:cSldViewPr>
      <p:cViewPr>
        <p:scale>
          <a:sx n="55" d="100"/>
          <a:sy n="55" d="100"/>
        </p:scale>
        <p:origin x="-1596" y="-3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10A316-0349-477E-A21C-9E1DA559A000}" type="datetimeFigureOut">
              <a:rPr lang="en-US" smtClean="0"/>
              <a:t>12/18/2020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3DE6CA-6943-47E3-B7FA-4408DA60889D}" type="slidenum">
              <a:rPr lang="en-US" smtClean="0"/>
              <a:t>‹#›</a:t>
            </a:fld>
            <a:endParaRPr lang="en-US"/>
          </a:p>
        </p:txBody>
      </p:sp>
    </p:spTree>
    <p:extLst>
      <p:ext uri="{BB962C8B-B14F-4D97-AF65-F5344CB8AC3E}">
        <p14:creationId xmlns:p14="http://schemas.microsoft.com/office/powerpoint/2010/main" val="330035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1</a:t>
            </a:fld>
            <a:endParaRPr lang="en-US"/>
          </a:p>
        </p:txBody>
      </p:sp>
    </p:spTree>
    <p:extLst>
      <p:ext uri="{BB962C8B-B14F-4D97-AF65-F5344CB8AC3E}">
        <p14:creationId xmlns:p14="http://schemas.microsoft.com/office/powerpoint/2010/main" val="275138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Productivity</a:t>
            </a:r>
          </a:p>
          <a:p>
            <a:r>
              <a:rPr lang="en-US" dirty="0" smtClean="0"/>
              <a:t>Interested employees will go the additional mile to complete their responsibilities. They will use their experiences and knowledge to instill value to an organization without being supervised (Rai et al., 2018).</a:t>
            </a:r>
          </a:p>
          <a:p>
            <a:r>
              <a:rPr lang="en-US" b="1" dirty="0" smtClean="0"/>
              <a:t>Reduced Turnover</a:t>
            </a:r>
          </a:p>
          <a:p>
            <a:r>
              <a:rPr lang="en-US" dirty="0" smtClean="0"/>
              <a:t>Motivated employees tend to stick longer to an organization because of job satisfaction. Employee</a:t>
            </a:r>
            <a:r>
              <a:rPr lang="en-US" baseline="0" dirty="0" smtClean="0"/>
              <a:t> turnover is as a result of employee satisfaction </a:t>
            </a:r>
            <a:r>
              <a:rPr lang="en-US" dirty="0" smtClean="0"/>
              <a:t>(Pulignano</a:t>
            </a:r>
            <a:r>
              <a:rPr lang="en-US" baseline="0" dirty="0" smtClean="0"/>
              <a:t> </a:t>
            </a:r>
            <a:r>
              <a:rPr lang="en-US" dirty="0" smtClean="0"/>
              <a:t>&amp; Hendrickx, 2019). </a:t>
            </a:r>
          </a:p>
          <a:p>
            <a:r>
              <a:rPr lang="en-US" b="1" dirty="0" smtClean="0"/>
              <a:t>Increase in employee Trust</a:t>
            </a:r>
          </a:p>
          <a:p>
            <a:r>
              <a:rPr lang="en-US" dirty="0" smtClean="0"/>
              <a:t>Motivated employees can be trusted to perform their duties without supervision. They can be trusted to use company resources effectively. They are willing to protect their company’s vision and goals for their future by working diligently with integrity.</a:t>
            </a:r>
          </a:p>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2</a:t>
            </a:fld>
            <a:endParaRPr lang="en-US"/>
          </a:p>
        </p:txBody>
      </p:sp>
    </p:spTree>
    <p:extLst>
      <p:ext uri="{BB962C8B-B14F-4D97-AF65-F5344CB8AC3E}">
        <p14:creationId xmlns:p14="http://schemas.microsoft.com/office/powerpoint/2010/main" val="218874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Reimbursement for Overtime hours</a:t>
            </a:r>
          </a:p>
          <a:p>
            <a:r>
              <a:rPr lang="en-US" dirty="0" smtClean="0"/>
              <a:t>Some organizations overwork their employees to maximize profits. They do it at the expense of employee’s safety. Other times some organizations have few employees that are required to work in different stations for longer hours (</a:t>
            </a:r>
            <a:r>
              <a:rPr lang="nl-NL" dirty="0" smtClean="0"/>
              <a:t>Hoole</a:t>
            </a:r>
            <a:r>
              <a:rPr lang="nl-NL" baseline="0" dirty="0" smtClean="0"/>
              <a:t> </a:t>
            </a:r>
            <a:r>
              <a:rPr lang="nl-NL" dirty="0" smtClean="0"/>
              <a:t>&amp; Hotz,</a:t>
            </a:r>
            <a:r>
              <a:rPr lang="nl-NL" baseline="0" dirty="0" smtClean="0"/>
              <a:t> </a:t>
            </a:r>
            <a:r>
              <a:rPr lang="nl-NL" dirty="0" smtClean="0"/>
              <a:t>2016)</a:t>
            </a:r>
            <a:r>
              <a:rPr lang="en-US" dirty="0" smtClean="0"/>
              <a:t>. Employee law for 21st century is geared to protect such employees to ensure they are paid according to the work they deliver.</a:t>
            </a:r>
          </a:p>
          <a:p>
            <a:r>
              <a:rPr lang="en-US" b="1" dirty="0" smtClean="0"/>
              <a:t>Overpowering breach of workers’ rights</a:t>
            </a:r>
          </a:p>
          <a:p>
            <a:r>
              <a:rPr lang="en-US" dirty="0" smtClean="0"/>
              <a:t>Sometimes, some organizations do not adhere to employees rights (Pulignano</a:t>
            </a:r>
            <a:r>
              <a:rPr lang="en-US" baseline="0" dirty="0" smtClean="0"/>
              <a:t> </a:t>
            </a:r>
            <a:r>
              <a:rPr lang="en-US" dirty="0" smtClean="0"/>
              <a:t>&amp; Hendrickx,</a:t>
            </a:r>
            <a:r>
              <a:rPr lang="en-US" baseline="0" dirty="0" smtClean="0"/>
              <a:t> </a:t>
            </a:r>
            <a:r>
              <a:rPr lang="en-US" dirty="0" smtClean="0"/>
              <a:t>2019). They terminate employees without warning and breach their contrasts any way they see fit. Employee law for 21st century will help protect these workers especially those terminated abruptly and those on contracts that are being underpaid because they are not on permanent basis.</a:t>
            </a:r>
          </a:p>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3</a:t>
            </a:fld>
            <a:endParaRPr lang="en-US"/>
          </a:p>
        </p:txBody>
      </p:sp>
    </p:spTree>
    <p:extLst>
      <p:ext uri="{BB962C8B-B14F-4D97-AF65-F5344CB8AC3E}">
        <p14:creationId xmlns:p14="http://schemas.microsoft.com/office/powerpoint/2010/main" val="3060970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Employment law issues in the 21st century.</a:t>
            </a:r>
          </a:p>
          <a:p>
            <a:r>
              <a:rPr lang="en-US" dirty="0" smtClean="0"/>
              <a:t>Due to the changes in technology and employment sectors, employment laws have had to evolve. This means from recruitment to maintaining of the employees. Employment laws have changed the working environment to a better place but not without challenges (</a:t>
            </a:r>
            <a:r>
              <a:rPr lang="nl-NL" dirty="0" smtClean="0"/>
              <a:t>Hoole</a:t>
            </a:r>
            <a:r>
              <a:rPr lang="nl-NL" baseline="0" dirty="0" smtClean="0"/>
              <a:t> </a:t>
            </a:r>
            <a:r>
              <a:rPr lang="nl-NL" dirty="0" smtClean="0"/>
              <a:t>&amp; Hotz,</a:t>
            </a:r>
            <a:r>
              <a:rPr lang="nl-NL" baseline="0" dirty="0" smtClean="0"/>
              <a:t> </a:t>
            </a:r>
            <a:r>
              <a:rPr lang="nl-NL" dirty="0" smtClean="0"/>
              <a:t>2016). </a:t>
            </a:r>
            <a:endParaRPr lang="en-US" dirty="0" smtClean="0"/>
          </a:p>
          <a:p>
            <a:r>
              <a:rPr lang="en-US" b="1" dirty="0" smtClean="0"/>
              <a:t>Security of workers in workplaces</a:t>
            </a:r>
          </a:p>
          <a:p>
            <a:r>
              <a:rPr lang="en-US" dirty="0" smtClean="0"/>
              <a:t>Safety of workers is and will always be key in any organization. However,  this does not apply to all organizations where some abuse employee safety by not</a:t>
            </a:r>
            <a:r>
              <a:rPr lang="en-US" baseline="0" dirty="0" smtClean="0"/>
              <a:t> providing safety clothing for work</a:t>
            </a:r>
            <a:r>
              <a:rPr lang="en-US" dirty="0" smtClean="0"/>
              <a:t>. Thus the employment laws have had to be changed to suit the safety of workers. Despite this, some workers prefer risky jobs because of the income they ought to make, and this is where employment law issues come in to ensure that these employees are protected</a:t>
            </a:r>
            <a:r>
              <a:rPr lang="en-US" baseline="0" dirty="0" smtClean="0"/>
              <a:t> (</a:t>
            </a:r>
            <a:r>
              <a:rPr lang="nl-NL" dirty="0" smtClean="0"/>
              <a:t>Hoole</a:t>
            </a:r>
            <a:r>
              <a:rPr lang="nl-NL" baseline="0" dirty="0" smtClean="0"/>
              <a:t> </a:t>
            </a:r>
            <a:r>
              <a:rPr lang="nl-NL" dirty="0" smtClean="0"/>
              <a:t>&amp; Hotz,</a:t>
            </a:r>
            <a:r>
              <a:rPr lang="nl-NL" baseline="0" dirty="0" smtClean="0"/>
              <a:t> </a:t>
            </a:r>
            <a:r>
              <a:rPr lang="nl-NL" dirty="0" smtClean="0"/>
              <a:t>2016). </a:t>
            </a:r>
            <a:endParaRPr lang="en-US" dirty="0" smtClean="0"/>
          </a:p>
          <a:p>
            <a:r>
              <a:rPr lang="en-US" b="1" dirty="0" smtClean="0"/>
              <a:t>Sexual harassment and discernment</a:t>
            </a:r>
          </a:p>
          <a:p>
            <a:r>
              <a:rPr lang="en-US" dirty="0" smtClean="0"/>
              <a:t>Sexual harassment has been prevalent in many organizations, especially towards females. They are blackmailed for the sake of their jobs. Others give sexual favors to retain their jobs</a:t>
            </a:r>
            <a:r>
              <a:rPr lang="en-US" baseline="0" dirty="0" smtClean="0"/>
              <a:t> </a:t>
            </a:r>
            <a:r>
              <a:rPr lang="en-US" dirty="0" smtClean="0"/>
              <a:t>as majorities are the bread winners. Others tend to be given junior positions because</a:t>
            </a:r>
            <a:r>
              <a:rPr lang="en-US" baseline="0" dirty="0" smtClean="0"/>
              <a:t> of</a:t>
            </a:r>
            <a:r>
              <a:rPr lang="en-US" dirty="0" smtClean="0"/>
              <a:t> their races despite being qualified for higher positions. These laws are put in place to protect such employees and offer them conducive environments.</a:t>
            </a:r>
          </a:p>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4</a:t>
            </a:fld>
            <a:endParaRPr lang="en-US"/>
          </a:p>
        </p:txBody>
      </p:sp>
    </p:spTree>
    <p:extLst>
      <p:ext uri="{BB962C8B-B14F-4D97-AF65-F5344CB8AC3E}">
        <p14:creationId xmlns:p14="http://schemas.microsoft.com/office/powerpoint/2010/main" val="3890758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5D0A3F-D057-43EF-A3AE-348B771D134C}"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EFB273D-AD37-4DD7-9863-698BF69D5C00}" type="datetimeFigureOut">
              <a:rPr lang="en-US" smtClean="0"/>
              <a:t>12/18/2020</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05D0A3F-D057-43EF-A3AE-348B771D134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1"/>
            <a:ext cx="7848600" cy="1752600"/>
          </a:xfrm>
        </p:spPr>
        <p:txBody>
          <a:bodyPr>
            <a:normAutofit/>
          </a:bodyPr>
          <a:lstStyle/>
          <a:p>
            <a:r>
              <a:rPr lang="en-US" dirty="0" smtClean="0"/>
              <a:t>Rewards in </a:t>
            </a:r>
            <a:r>
              <a:rPr lang="en-US" dirty="0" err="1" smtClean="0"/>
              <a:t>Moltivating</a:t>
            </a:r>
            <a:r>
              <a:rPr lang="en-US" dirty="0" smtClean="0"/>
              <a:t> Staff Performance</a:t>
            </a:r>
            <a:endParaRPr lang="en-US" dirty="0"/>
          </a:p>
        </p:txBody>
      </p:sp>
      <p:sp>
        <p:nvSpPr>
          <p:cNvPr id="3" name="Subtitle 2"/>
          <p:cNvSpPr>
            <a:spLocks noGrp="1"/>
          </p:cNvSpPr>
          <p:nvPr>
            <p:ph type="subTitle" idx="1"/>
          </p:nvPr>
        </p:nvSpPr>
        <p:spPr>
          <a:xfrm>
            <a:off x="685800" y="3200400"/>
            <a:ext cx="7848600" cy="2144311"/>
          </a:xfrm>
        </p:spPr>
        <p:txBody>
          <a:bodyPr>
            <a:normAutofit/>
          </a:bodyPr>
          <a:lstStyle/>
          <a:p>
            <a:pPr algn="ctr"/>
            <a:r>
              <a:rPr lang="en-US" dirty="0" smtClean="0"/>
              <a:t>Students Name</a:t>
            </a:r>
          </a:p>
          <a:p>
            <a:pPr algn="ctr"/>
            <a:r>
              <a:rPr lang="en-US" dirty="0" smtClean="0"/>
              <a:t>Institute of Affiliation</a:t>
            </a:r>
          </a:p>
          <a:p>
            <a:pPr algn="ctr"/>
            <a:r>
              <a:rPr lang="en-US" dirty="0" smtClean="0"/>
              <a:t>Professor</a:t>
            </a:r>
          </a:p>
          <a:p>
            <a:pPr algn="ctr"/>
            <a:r>
              <a:rPr lang="en-US" dirty="0" smtClean="0"/>
              <a:t>Date</a:t>
            </a:r>
            <a:endParaRPr lang="en-US" dirty="0"/>
          </a:p>
        </p:txBody>
      </p:sp>
    </p:spTree>
    <p:extLst>
      <p:ext uri="{BB962C8B-B14F-4D97-AF65-F5344CB8AC3E}">
        <p14:creationId xmlns:p14="http://schemas.microsoft.com/office/powerpoint/2010/main" val="3445903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28600"/>
            <a:ext cx="8153400" cy="2438400"/>
          </a:xfrm>
        </p:spPr>
        <p:txBody>
          <a:bodyPr>
            <a:normAutofit/>
          </a:bodyPr>
          <a:lstStyle/>
          <a:p>
            <a:r>
              <a:rPr lang="en-US" dirty="0"/>
              <a:t>The </a:t>
            </a:r>
            <a:r>
              <a:rPr lang="en-US" dirty="0" smtClean="0"/>
              <a:t>Role </a:t>
            </a:r>
            <a:r>
              <a:rPr lang="en-US" dirty="0"/>
              <a:t>of </a:t>
            </a:r>
            <a:r>
              <a:rPr lang="en-US" dirty="0" smtClean="0"/>
              <a:t>Total Rewards </a:t>
            </a:r>
            <a:r>
              <a:rPr lang="en-US" dirty="0"/>
              <a:t>in </a:t>
            </a:r>
            <a:r>
              <a:rPr lang="en-US" dirty="0" smtClean="0"/>
              <a:t>Motivating Staff Performance</a:t>
            </a:r>
            <a:endParaRPr lang="en-US" dirty="0"/>
          </a:p>
        </p:txBody>
      </p:sp>
      <p:sp>
        <p:nvSpPr>
          <p:cNvPr id="2" name="Content Placeholder 1"/>
          <p:cNvSpPr>
            <a:spLocks noGrp="1"/>
          </p:cNvSpPr>
          <p:nvPr>
            <p:ph idx="1"/>
          </p:nvPr>
        </p:nvSpPr>
        <p:spPr>
          <a:xfrm>
            <a:off x="685800" y="3200400"/>
            <a:ext cx="8001000" cy="3035491"/>
          </a:xfrm>
        </p:spPr>
        <p:txBody>
          <a:bodyPr/>
          <a:lstStyle/>
          <a:p>
            <a:r>
              <a:rPr lang="en-US" dirty="0" smtClean="0"/>
              <a:t>Increases Productivity</a:t>
            </a:r>
          </a:p>
          <a:p>
            <a:r>
              <a:rPr lang="en-US" dirty="0"/>
              <a:t>Reduced </a:t>
            </a:r>
            <a:r>
              <a:rPr lang="en-US" dirty="0" smtClean="0"/>
              <a:t>Turnover</a:t>
            </a:r>
          </a:p>
          <a:p>
            <a:r>
              <a:rPr lang="en-US" dirty="0"/>
              <a:t>Increase in employee Trust</a:t>
            </a:r>
          </a:p>
        </p:txBody>
      </p:sp>
    </p:spTree>
    <p:extLst>
      <p:ext uri="{BB962C8B-B14F-4D97-AF65-F5344CB8AC3E}">
        <p14:creationId xmlns:p14="http://schemas.microsoft.com/office/powerpoint/2010/main" val="1802418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153400" cy="1630362"/>
          </a:xfrm>
        </p:spPr>
        <p:txBody>
          <a:bodyPr>
            <a:normAutofit/>
          </a:bodyPr>
          <a:lstStyle/>
          <a:p>
            <a:pPr algn="ctr"/>
            <a:r>
              <a:rPr lang="en-US" dirty="0" smtClean="0"/>
              <a:t>Employment Law Issues in 21stCentury</a:t>
            </a:r>
            <a:endParaRPr lang="en-US" dirty="0"/>
          </a:p>
        </p:txBody>
      </p:sp>
      <p:sp>
        <p:nvSpPr>
          <p:cNvPr id="2" name="Content Placeholder 1"/>
          <p:cNvSpPr>
            <a:spLocks noGrp="1"/>
          </p:cNvSpPr>
          <p:nvPr>
            <p:ph idx="1"/>
          </p:nvPr>
        </p:nvSpPr>
        <p:spPr>
          <a:xfrm>
            <a:off x="457200" y="2057400"/>
            <a:ext cx="8382000" cy="2667000"/>
          </a:xfrm>
        </p:spPr>
        <p:txBody>
          <a:bodyPr>
            <a:normAutofit fontScale="92500" lnSpcReduction="20000"/>
          </a:bodyPr>
          <a:lstStyle/>
          <a:p>
            <a:r>
              <a:rPr lang="en-US" b="1" dirty="0" smtClean="0"/>
              <a:t>Overpowering </a:t>
            </a:r>
            <a:r>
              <a:rPr lang="en-US" b="1" dirty="0"/>
              <a:t>breach of workers’ </a:t>
            </a:r>
            <a:r>
              <a:rPr lang="en-US" b="1" dirty="0" smtClean="0"/>
              <a:t>rights</a:t>
            </a:r>
          </a:p>
          <a:p>
            <a:pPr>
              <a:buFont typeface="Wingdings" panose="05000000000000000000" pitchFamily="2" charset="2"/>
              <a:buChar char="Ø"/>
            </a:pPr>
            <a:r>
              <a:rPr lang="en-US" dirty="0"/>
              <a:t>They terminate employees without warning and breach their contrasts any way they see fit</a:t>
            </a:r>
            <a:endParaRPr lang="en-US" dirty="0" smtClean="0"/>
          </a:p>
          <a:p>
            <a:r>
              <a:rPr lang="en-US" b="1" dirty="0" smtClean="0"/>
              <a:t>Reimbursement for Overtime </a:t>
            </a:r>
            <a:r>
              <a:rPr lang="en-US" b="1" dirty="0" smtClean="0"/>
              <a:t>hours</a:t>
            </a:r>
          </a:p>
          <a:p>
            <a:pPr>
              <a:buFont typeface="Wingdings" panose="05000000000000000000" pitchFamily="2" charset="2"/>
              <a:buChar char="Ø"/>
            </a:pPr>
            <a:r>
              <a:rPr lang="en-US" dirty="0"/>
              <a:t>Some organizations overwork their employees to maximize profits. </a:t>
            </a:r>
            <a:endParaRPr lang="en-US" dirty="0" smtClean="0"/>
          </a:p>
          <a:p>
            <a:endParaRPr lang="en-US" dirty="0"/>
          </a:p>
        </p:txBody>
      </p:sp>
    </p:spTree>
    <p:extLst>
      <p:ext uri="{BB962C8B-B14F-4D97-AF65-F5344CB8AC3E}">
        <p14:creationId xmlns:p14="http://schemas.microsoft.com/office/powerpoint/2010/main" val="103441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153400" cy="2239962"/>
          </a:xfrm>
        </p:spPr>
        <p:txBody>
          <a:bodyPr>
            <a:normAutofit/>
          </a:bodyPr>
          <a:lstStyle/>
          <a:p>
            <a:r>
              <a:rPr lang="en-US" dirty="0"/>
              <a:t>Employment </a:t>
            </a:r>
            <a:r>
              <a:rPr lang="en-US" dirty="0" smtClean="0"/>
              <a:t>Law Issues </a:t>
            </a:r>
            <a:r>
              <a:rPr lang="en-US" dirty="0"/>
              <a:t>in the 21st </a:t>
            </a:r>
            <a:r>
              <a:rPr lang="en-US" dirty="0" smtClean="0"/>
              <a:t>Century</a:t>
            </a:r>
            <a:r>
              <a:rPr lang="en-US" dirty="0"/>
              <a:t>.</a:t>
            </a:r>
          </a:p>
        </p:txBody>
      </p:sp>
      <p:sp>
        <p:nvSpPr>
          <p:cNvPr id="2" name="Content Placeholder 1"/>
          <p:cNvSpPr>
            <a:spLocks noGrp="1"/>
          </p:cNvSpPr>
          <p:nvPr>
            <p:ph idx="1"/>
          </p:nvPr>
        </p:nvSpPr>
        <p:spPr>
          <a:xfrm>
            <a:off x="533400" y="2743200"/>
            <a:ext cx="8153400" cy="3264091"/>
          </a:xfrm>
        </p:spPr>
        <p:txBody>
          <a:bodyPr>
            <a:normAutofit fontScale="85000" lnSpcReduction="20000"/>
          </a:bodyPr>
          <a:lstStyle/>
          <a:p>
            <a:r>
              <a:rPr lang="en-US" b="1" dirty="0"/>
              <a:t>Security of </a:t>
            </a:r>
            <a:r>
              <a:rPr lang="en-US" b="1" dirty="0" smtClean="0"/>
              <a:t>workers in </a:t>
            </a:r>
            <a:r>
              <a:rPr lang="en-US" b="1" dirty="0" smtClean="0"/>
              <a:t>workplaces</a:t>
            </a:r>
          </a:p>
          <a:p>
            <a:pPr>
              <a:buFont typeface="Wingdings" panose="05000000000000000000" pitchFamily="2" charset="2"/>
              <a:buChar char="q"/>
            </a:pPr>
            <a:r>
              <a:rPr lang="en-US" dirty="0"/>
              <a:t>Due to the changes in technology and employment sectors, employment laws have had to </a:t>
            </a:r>
            <a:r>
              <a:rPr lang="en-US" dirty="0" smtClean="0"/>
              <a:t>evolve</a:t>
            </a:r>
            <a:endParaRPr lang="en-US" dirty="0" smtClean="0"/>
          </a:p>
          <a:p>
            <a:r>
              <a:rPr lang="en-US" b="1" dirty="0"/>
              <a:t>Sexual harassment and </a:t>
            </a:r>
            <a:r>
              <a:rPr lang="en-US" b="1" dirty="0" smtClean="0"/>
              <a:t>discernment</a:t>
            </a:r>
          </a:p>
          <a:p>
            <a:pPr>
              <a:buFont typeface="Wingdings" panose="05000000000000000000" pitchFamily="2" charset="2"/>
              <a:buChar char="q"/>
            </a:pPr>
            <a:r>
              <a:rPr lang="en-US" dirty="0"/>
              <a:t>Sexual harassment has been prevalent in many organizations, especially towards females. </a:t>
            </a:r>
            <a:endParaRPr lang="en-US" b="1" dirty="0" smtClean="0"/>
          </a:p>
          <a:p>
            <a:r>
              <a:rPr lang="en-US" b="1" dirty="0"/>
              <a:t>Security of workers in </a:t>
            </a:r>
            <a:r>
              <a:rPr lang="en-US" b="1" dirty="0" smtClean="0"/>
              <a:t>workplaces</a:t>
            </a:r>
            <a:endParaRPr lang="en-US" b="1" dirty="0" smtClean="0"/>
          </a:p>
          <a:p>
            <a:pPr>
              <a:buFont typeface="Wingdings" panose="05000000000000000000" pitchFamily="2" charset="2"/>
              <a:buChar char="q"/>
            </a:pPr>
            <a:r>
              <a:rPr lang="en-US" dirty="0"/>
              <a:t>Safety of workers is and will always be key in any organization</a:t>
            </a:r>
            <a:endParaRPr lang="en-US" dirty="0"/>
          </a:p>
        </p:txBody>
      </p:sp>
    </p:spTree>
    <p:extLst>
      <p:ext uri="{BB962C8B-B14F-4D97-AF65-F5344CB8AC3E}">
        <p14:creationId xmlns:p14="http://schemas.microsoft.com/office/powerpoint/2010/main" val="240745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153400" cy="1554162"/>
          </a:xfrm>
        </p:spPr>
        <p:txBody>
          <a:bodyPr/>
          <a:lstStyle/>
          <a:p>
            <a:r>
              <a:rPr lang="en-US" dirty="0"/>
              <a:t>R</a:t>
            </a:r>
            <a:r>
              <a:rPr lang="en-US" dirty="0" smtClean="0"/>
              <a:t>eferences</a:t>
            </a:r>
            <a:endParaRPr lang="en-US" dirty="0"/>
          </a:p>
        </p:txBody>
      </p:sp>
      <p:sp>
        <p:nvSpPr>
          <p:cNvPr id="2" name="Content Placeholder 1"/>
          <p:cNvSpPr>
            <a:spLocks noGrp="1"/>
          </p:cNvSpPr>
          <p:nvPr>
            <p:ph idx="1"/>
          </p:nvPr>
        </p:nvSpPr>
        <p:spPr>
          <a:xfrm>
            <a:off x="533400" y="2057400"/>
            <a:ext cx="8229600" cy="4525963"/>
          </a:xfrm>
        </p:spPr>
        <p:txBody>
          <a:bodyPr>
            <a:normAutofit fontScale="92500" lnSpcReduction="10000"/>
          </a:bodyPr>
          <a:lstStyle/>
          <a:p>
            <a:r>
              <a:rPr lang="en-US" dirty="0" err="1"/>
              <a:t>Hoole</a:t>
            </a:r>
            <a:r>
              <a:rPr lang="en-US" dirty="0"/>
              <a:t>, C., &amp; </a:t>
            </a:r>
            <a:r>
              <a:rPr lang="en-US" dirty="0" err="1"/>
              <a:t>Hotz</a:t>
            </a:r>
            <a:r>
              <a:rPr lang="en-US" dirty="0"/>
              <a:t>, G. (2016). The impact of a total reward system of work engagement. SA Journal of Industrial Psychology, 42(1), 1-14</a:t>
            </a:r>
          </a:p>
          <a:p>
            <a:r>
              <a:rPr lang="en-US" dirty="0"/>
              <a:t>Pulignano, V., &amp; Hendrickx, F. (Eds.). (2019). Employment Relations in the 21st Century: Challenges for Theory and Research in a Changing World of Work. Kluwer Law International BV.</a:t>
            </a:r>
          </a:p>
          <a:p>
            <a:r>
              <a:rPr lang="en-US" dirty="0"/>
              <a:t>Rai, A., </a:t>
            </a:r>
            <a:r>
              <a:rPr lang="en-US" dirty="0" err="1"/>
              <a:t>Ghosh</a:t>
            </a:r>
            <a:r>
              <a:rPr lang="en-US" dirty="0"/>
              <a:t>, P., </a:t>
            </a:r>
            <a:r>
              <a:rPr lang="en-US" dirty="0" err="1"/>
              <a:t>Chauhan</a:t>
            </a:r>
            <a:r>
              <a:rPr lang="en-US" dirty="0"/>
              <a:t>, R., &amp; Singh, R. (2018). Improving in-role and extra-role performances with rewards and recognition. Management Research Review.</a:t>
            </a:r>
          </a:p>
        </p:txBody>
      </p:sp>
    </p:spTree>
    <p:extLst>
      <p:ext uri="{BB962C8B-B14F-4D97-AF65-F5344CB8AC3E}">
        <p14:creationId xmlns:p14="http://schemas.microsoft.com/office/powerpoint/2010/main" val="2316728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101</TotalTime>
  <Words>722</Words>
  <Application>Microsoft Office PowerPoint</Application>
  <PresentationFormat>On-screen Show (4:3)</PresentationFormat>
  <Paragraphs>45</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Aspect</vt:lpstr>
      <vt:lpstr>Rewards in Moltivating Staff Performance</vt:lpstr>
      <vt:lpstr>The Role of Total Rewards in Motivating Staff Performance</vt:lpstr>
      <vt:lpstr>Employment Law Issues in 21stCentury</vt:lpstr>
      <vt:lpstr>Employment Law Issues in the 21st Century.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Rewards in Moltivating Staff Performance</dc:title>
  <dc:creator>Windows User</dc:creator>
  <cp:lastModifiedBy>Kamande</cp:lastModifiedBy>
  <cp:revision>6</cp:revision>
  <dcterms:created xsi:type="dcterms:W3CDTF">2020-12-18T08:08:03Z</dcterms:created>
  <dcterms:modified xsi:type="dcterms:W3CDTF">2020-12-18T11:41:55Z</dcterms:modified>
</cp:coreProperties>
</file>